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57" r:id="rId4"/>
    <p:sldId id="258" r:id="rId5"/>
    <p:sldId id="259" r:id="rId6"/>
    <p:sldId id="260" r:id="rId7"/>
    <p:sldId id="261" r:id="rId8"/>
    <p:sldId id="262"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FB59C28-6268-4B0B-ABC7-75D19ACF41D6}" type="datetimeFigureOut">
              <a:rPr lang="en-US" smtClean="0"/>
              <a:t>6/6/2019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D63C3D-E7C3-46C9-800B-85E3D33F284B}" type="slidenum">
              <a:rPr lang="en-US" smtClean="0"/>
              <a:t>‹#›</a:t>
            </a:fld>
            <a:endParaRPr lang="en-US"/>
          </a:p>
        </p:txBody>
      </p:sp>
    </p:spTree>
    <p:extLst>
      <p:ext uri="{BB962C8B-B14F-4D97-AF65-F5344CB8AC3E}">
        <p14:creationId xmlns:p14="http://schemas.microsoft.com/office/powerpoint/2010/main" val="9454191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B59C28-6268-4B0B-ABC7-75D19ACF41D6}" type="datetimeFigureOut">
              <a:rPr lang="en-US" smtClean="0"/>
              <a:t>6/6/2019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D63C3D-E7C3-46C9-800B-85E3D33F284B}" type="slidenum">
              <a:rPr lang="en-US" smtClean="0"/>
              <a:t>‹#›</a:t>
            </a:fld>
            <a:endParaRPr lang="en-US"/>
          </a:p>
        </p:txBody>
      </p:sp>
    </p:spTree>
    <p:extLst>
      <p:ext uri="{BB962C8B-B14F-4D97-AF65-F5344CB8AC3E}">
        <p14:creationId xmlns:p14="http://schemas.microsoft.com/office/powerpoint/2010/main" val="38833107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FB59C28-6268-4B0B-ABC7-75D19ACF41D6}" type="datetimeFigureOut">
              <a:rPr lang="en-US" smtClean="0"/>
              <a:t>6/6/2019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D63C3D-E7C3-46C9-800B-85E3D33F284B}" type="slidenum">
              <a:rPr lang="en-US" smtClean="0"/>
              <a:t>‹#›</a:t>
            </a:fld>
            <a:endParaRPr lang="en-US"/>
          </a:p>
        </p:txBody>
      </p:sp>
    </p:spTree>
    <p:extLst>
      <p:ext uri="{BB962C8B-B14F-4D97-AF65-F5344CB8AC3E}">
        <p14:creationId xmlns:p14="http://schemas.microsoft.com/office/powerpoint/2010/main" val="35279034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FB59C28-6268-4B0B-ABC7-75D19ACF41D6}" type="datetimeFigureOut">
              <a:rPr lang="en-US" smtClean="0"/>
              <a:t>6/6/2019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D63C3D-E7C3-46C9-800B-85E3D33F284B}" type="slidenum">
              <a:rPr lang="en-US" smtClean="0"/>
              <a:t>‹#›</a:t>
            </a:fld>
            <a:endParaRPr lang="en-US"/>
          </a:p>
        </p:txBody>
      </p:sp>
    </p:spTree>
    <p:extLst>
      <p:ext uri="{BB962C8B-B14F-4D97-AF65-F5344CB8AC3E}">
        <p14:creationId xmlns:p14="http://schemas.microsoft.com/office/powerpoint/2010/main" val="4575964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FB59C28-6268-4B0B-ABC7-75D19ACF41D6}" type="datetimeFigureOut">
              <a:rPr lang="en-US" smtClean="0"/>
              <a:t>6/6/2019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BD63C3D-E7C3-46C9-800B-85E3D33F284B}" type="slidenum">
              <a:rPr lang="en-US" smtClean="0"/>
              <a:t>‹#›</a:t>
            </a:fld>
            <a:endParaRPr lang="en-US"/>
          </a:p>
        </p:txBody>
      </p:sp>
    </p:spTree>
    <p:extLst>
      <p:ext uri="{BB962C8B-B14F-4D97-AF65-F5344CB8AC3E}">
        <p14:creationId xmlns:p14="http://schemas.microsoft.com/office/powerpoint/2010/main" val="23917270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FB59C28-6268-4B0B-ABC7-75D19ACF41D6}" type="datetimeFigureOut">
              <a:rPr lang="en-US" smtClean="0"/>
              <a:t>6/6/2019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BD63C3D-E7C3-46C9-800B-85E3D33F284B}" type="slidenum">
              <a:rPr lang="en-US" smtClean="0"/>
              <a:t>‹#›</a:t>
            </a:fld>
            <a:endParaRPr lang="en-US"/>
          </a:p>
        </p:txBody>
      </p:sp>
    </p:spTree>
    <p:extLst>
      <p:ext uri="{BB962C8B-B14F-4D97-AF65-F5344CB8AC3E}">
        <p14:creationId xmlns:p14="http://schemas.microsoft.com/office/powerpoint/2010/main" val="26813391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B59C28-6268-4B0B-ABC7-75D19ACF41D6}" type="datetimeFigureOut">
              <a:rPr lang="en-US" smtClean="0"/>
              <a:t>6/6/2019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BD63C3D-E7C3-46C9-800B-85E3D33F284B}" type="slidenum">
              <a:rPr lang="en-US" smtClean="0"/>
              <a:t>‹#›</a:t>
            </a:fld>
            <a:endParaRPr lang="en-US"/>
          </a:p>
        </p:txBody>
      </p:sp>
    </p:spTree>
    <p:extLst>
      <p:ext uri="{BB962C8B-B14F-4D97-AF65-F5344CB8AC3E}">
        <p14:creationId xmlns:p14="http://schemas.microsoft.com/office/powerpoint/2010/main" val="3704365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B59C28-6268-4B0B-ABC7-75D19ACF41D6}" type="datetimeFigureOut">
              <a:rPr lang="en-US" smtClean="0"/>
              <a:t>6/6/2019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D63C3D-E7C3-46C9-800B-85E3D33F284B}" type="slidenum">
              <a:rPr lang="en-US" smtClean="0"/>
              <a:t>‹#›</a:t>
            </a:fld>
            <a:endParaRPr lang="en-US"/>
          </a:p>
        </p:txBody>
      </p:sp>
    </p:spTree>
    <p:extLst>
      <p:ext uri="{BB962C8B-B14F-4D97-AF65-F5344CB8AC3E}">
        <p14:creationId xmlns:p14="http://schemas.microsoft.com/office/powerpoint/2010/main" val="3918086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B59C28-6268-4B0B-ABC7-75D19ACF41D6}" type="datetimeFigureOut">
              <a:rPr lang="en-US" smtClean="0"/>
              <a:t>6/6/2019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D63C3D-E7C3-46C9-800B-85E3D33F284B}" type="slidenum">
              <a:rPr lang="en-US" smtClean="0"/>
              <a:t>‹#›</a:t>
            </a:fld>
            <a:endParaRPr lang="en-US"/>
          </a:p>
        </p:txBody>
      </p:sp>
    </p:spTree>
    <p:extLst>
      <p:ext uri="{BB962C8B-B14F-4D97-AF65-F5344CB8AC3E}">
        <p14:creationId xmlns:p14="http://schemas.microsoft.com/office/powerpoint/2010/main" val="3742780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B59C28-6268-4B0B-ABC7-75D19ACF41D6}" type="datetimeFigureOut">
              <a:rPr lang="en-US" smtClean="0"/>
              <a:t>6/6/2019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D63C3D-E7C3-46C9-800B-85E3D33F284B}" type="slidenum">
              <a:rPr lang="en-US" smtClean="0"/>
              <a:t>‹#›</a:t>
            </a:fld>
            <a:endParaRPr lang="en-US"/>
          </a:p>
        </p:txBody>
      </p:sp>
    </p:spTree>
    <p:extLst>
      <p:ext uri="{BB962C8B-B14F-4D97-AF65-F5344CB8AC3E}">
        <p14:creationId xmlns:p14="http://schemas.microsoft.com/office/powerpoint/2010/main" val="1840908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B59C28-6268-4B0B-ABC7-75D19ACF41D6}" type="datetimeFigureOut">
              <a:rPr lang="en-US" smtClean="0"/>
              <a:t>6/6/2019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D63C3D-E7C3-46C9-800B-85E3D33F284B}" type="slidenum">
              <a:rPr lang="en-US" smtClean="0"/>
              <a:t>‹#›</a:t>
            </a:fld>
            <a:endParaRPr lang="en-US"/>
          </a:p>
        </p:txBody>
      </p:sp>
    </p:spTree>
    <p:extLst>
      <p:ext uri="{BB962C8B-B14F-4D97-AF65-F5344CB8AC3E}">
        <p14:creationId xmlns:p14="http://schemas.microsoft.com/office/powerpoint/2010/main" val="1689691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B59C28-6268-4B0B-ABC7-75D19ACF41D6}" type="datetimeFigureOut">
              <a:rPr lang="en-US" smtClean="0"/>
              <a:t>6/6/2019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D63C3D-E7C3-46C9-800B-85E3D33F284B}" type="slidenum">
              <a:rPr lang="en-US" smtClean="0"/>
              <a:t>‹#›</a:t>
            </a:fld>
            <a:endParaRPr lang="en-US"/>
          </a:p>
        </p:txBody>
      </p:sp>
    </p:spTree>
    <p:extLst>
      <p:ext uri="{BB962C8B-B14F-4D97-AF65-F5344CB8AC3E}">
        <p14:creationId xmlns:p14="http://schemas.microsoft.com/office/powerpoint/2010/main" val="25985191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685800" y="457200"/>
            <a:ext cx="7772400" cy="5181600"/>
          </a:xfrm>
        </p:spPr>
        <p:txBody>
          <a:bodyPr>
            <a:noAutofit/>
          </a:bodyPr>
          <a:lstStyle/>
          <a:p>
            <a:endParaRPr lang="en-US" sz="2800" dirty="0" smtClean="0">
              <a:latin typeface="Times New Roman" panose="02020603050405020304" pitchFamily="18" charset="0"/>
              <a:cs typeface="Times New Roman" panose="02020603050405020304" pitchFamily="18" charset="0"/>
            </a:endParaRPr>
          </a:p>
          <a:p>
            <a:r>
              <a:rPr lang="en-US" sz="2800" dirty="0" smtClean="0">
                <a:solidFill>
                  <a:schemeClr val="tx1"/>
                </a:solidFill>
                <a:latin typeface="Times New Roman" panose="02020603050405020304" pitchFamily="18" charset="0"/>
                <a:cs typeface="Times New Roman" panose="02020603050405020304" pitchFamily="18" charset="0"/>
              </a:rPr>
              <a:t>Organizational Capabilities </a:t>
            </a:r>
            <a:endParaRPr lang="en-US" sz="2800" dirty="0">
              <a:solidFill>
                <a:schemeClr val="tx1"/>
              </a:solidFill>
              <a:latin typeface="Times New Roman" panose="02020603050405020304" pitchFamily="18" charset="0"/>
              <a:cs typeface="Times New Roman" panose="02020603050405020304" pitchFamily="18" charset="0"/>
            </a:endParaRPr>
          </a:p>
          <a:p>
            <a:r>
              <a:rPr lang="en-US" sz="2800" dirty="0">
                <a:solidFill>
                  <a:schemeClr val="tx1"/>
                </a:solidFill>
                <a:latin typeface="Times New Roman" panose="02020603050405020304" pitchFamily="18" charset="0"/>
                <a:cs typeface="Times New Roman" panose="02020603050405020304" pitchFamily="18" charset="0"/>
              </a:rPr>
              <a:t>Name</a:t>
            </a:r>
          </a:p>
          <a:p>
            <a:r>
              <a:rPr lang="en-US" sz="2800" dirty="0">
                <a:solidFill>
                  <a:schemeClr val="tx1"/>
                </a:solidFill>
                <a:latin typeface="Times New Roman" panose="02020603050405020304" pitchFamily="18" charset="0"/>
                <a:cs typeface="Times New Roman" panose="02020603050405020304" pitchFamily="18" charset="0"/>
              </a:rPr>
              <a:t>Instructor</a:t>
            </a:r>
          </a:p>
          <a:p>
            <a:r>
              <a:rPr lang="en-US" sz="2800" dirty="0">
                <a:solidFill>
                  <a:schemeClr val="tx1"/>
                </a:solidFill>
                <a:latin typeface="Times New Roman" panose="02020603050405020304" pitchFamily="18" charset="0"/>
                <a:cs typeface="Times New Roman" panose="02020603050405020304" pitchFamily="18" charset="0"/>
              </a:rPr>
              <a:t>Institution</a:t>
            </a:r>
          </a:p>
          <a:p>
            <a:r>
              <a:rPr lang="en-US" sz="2800" dirty="0">
                <a:solidFill>
                  <a:schemeClr val="tx1"/>
                </a:solidFill>
                <a:latin typeface="Times New Roman" panose="02020603050405020304" pitchFamily="18" charset="0"/>
                <a:cs typeface="Times New Roman" panose="02020603050405020304" pitchFamily="18" charset="0"/>
              </a:rPr>
              <a:t>Course</a:t>
            </a:r>
          </a:p>
          <a:p>
            <a:r>
              <a:rPr lang="en-US" sz="2800" dirty="0">
                <a:solidFill>
                  <a:schemeClr val="tx1"/>
                </a:solidFill>
                <a:latin typeface="Times New Roman" panose="02020603050405020304" pitchFamily="18" charset="0"/>
                <a:cs typeface="Times New Roman" panose="02020603050405020304" pitchFamily="18" charset="0"/>
              </a:rPr>
              <a:t>Date</a:t>
            </a:r>
          </a:p>
          <a:p>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8578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Organization skills</a:t>
            </a:r>
            <a:br>
              <a:rPr lang="en-US" dirty="0" smtClean="0"/>
            </a:br>
            <a:endParaRPr lang="en-US" dirty="0"/>
          </a:p>
        </p:txBody>
      </p:sp>
      <p:sp>
        <p:nvSpPr>
          <p:cNvPr id="3" name="Content Placeholder 2"/>
          <p:cNvSpPr>
            <a:spLocks noGrp="1"/>
          </p:cNvSpPr>
          <p:nvPr>
            <p:ph idx="1"/>
          </p:nvPr>
        </p:nvSpPr>
        <p:spPr/>
        <p:txBody>
          <a:bodyPr>
            <a:normAutofit fontScale="92500" lnSpcReduction="10000"/>
          </a:bodyPr>
          <a:lstStyle/>
          <a:p>
            <a:pPr marL="457200" indent="-457200"/>
            <a:r>
              <a:rPr lang="en-US" dirty="0" smtClean="0">
                <a:latin typeface="Times New Roman" panose="02020603050405020304" pitchFamily="18" charset="0"/>
                <a:cs typeface="Times New Roman" panose="02020603050405020304" pitchFamily="18" charset="0"/>
              </a:rPr>
              <a:t>Strategic skills are the basis for basic skills and, in general, are integrated into the company and require as much time as significant resources for change.</a:t>
            </a:r>
          </a:p>
          <a:p>
            <a:pPr marL="457200" indent="-457200"/>
            <a:r>
              <a:rPr lang="en-US" dirty="0" smtClean="0">
                <a:latin typeface="Times New Roman" panose="02020603050405020304" pitchFamily="18" charset="0"/>
                <a:cs typeface="Times New Roman" panose="02020603050405020304" pitchFamily="18" charset="0"/>
              </a:rPr>
              <a:t>Organizational skills can also be defined as the ability of a company to distribute its assets, tangible or intangible, to perform a task or activity to improve performance and includes the company's ability to provide excellent customer service or to develop new products and innovate</a:t>
            </a:r>
          </a:p>
          <a:p>
            <a:endParaRPr lang="en-US" dirty="0" smtClean="0"/>
          </a:p>
          <a:p>
            <a:endParaRPr lang="en-US" dirty="0"/>
          </a:p>
        </p:txBody>
      </p:sp>
    </p:spTree>
    <p:extLst>
      <p:ext uri="{BB962C8B-B14F-4D97-AF65-F5344CB8AC3E}">
        <p14:creationId xmlns:p14="http://schemas.microsoft.com/office/powerpoint/2010/main" val="14607311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lnSpcReduction="10000"/>
          </a:bodyPr>
          <a:lstStyle/>
          <a:p>
            <a:r>
              <a:rPr lang="en-US" sz="2800" dirty="0">
                <a:latin typeface="Times New Roman" panose="02020603050405020304" pitchFamily="18" charset="0"/>
                <a:cs typeface="Times New Roman" panose="02020603050405020304" pitchFamily="18" charset="0"/>
              </a:rPr>
              <a:t>This view coincides with that of </a:t>
            </a:r>
            <a:r>
              <a:rPr lang="en-US" sz="2800" dirty="0" err="1">
                <a:latin typeface="Times New Roman" panose="02020603050405020304" pitchFamily="18" charset="0"/>
                <a:cs typeface="Times New Roman" panose="02020603050405020304" pitchFamily="18" charset="0"/>
              </a:rPr>
              <a:t>Teece</a:t>
            </a:r>
            <a:r>
              <a:rPr lang="en-US" sz="2800" dirty="0">
                <a:latin typeface="Times New Roman" panose="02020603050405020304" pitchFamily="18" charset="0"/>
                <a:cs typeface="Times New Roman" panose="02020603050405020304" pitchFamily="18" charset="0"/>
              </a:rPr>
              <a:t> et al. (1997), which suggests that dynamic capabilities are the "ability of the company to integrate, build and reconfigure internal and external skills to deal with rapidly changing environments". </a:t>
            </a:r>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For </a:t>
            </a:r>
            <a:r>
              <a:rPr lang="en-US" sz="2800" dirty="0">
                <a:latin typeface="Times New Roman" panose="02020603050405020304" pitchFamily="18" charset="0"/>
                <a:cs typeface="Times New Roman" panose="02020603050405020304" pitchFamily="18" charset="0"/>
              </a:rPr>
              <a:t>its part, </a:t>
            </a:r>
            <a:r>
              <a:rPr lang="en-US" sz="2800" dirty="0" err="1">
                <a:latin typeface="Times New Roman" panose="02020603050405020304" pitchFamily="18" charset="0"/>
                <a:cs typeface="Times New Roman" panose="02020603050405020304" pitchFamily="18" charset="0"/>
              </a:rPr>
              <a:t>Fiol</a:t>
            </a:r>
            <a:r>
              <a:rPr lang="en-US" sz="2800" dirty="0">
                <a:latin typeface="Times New Roman" panose="02020603050405020304" pitchFamily="18" charset="0"/>
                <a:cs typeface="Times New Roman" panose="02020603050405020304" pitchFamily="18" charset="0"/>
              </a:rPr>
              <a:t> (2001) agrees and notes that both the skills / resources and the way they are used by organizations must constantly change and this measure will lead to the creation of temporary benefits in constant change. </a:t>
            </a:r>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Therefore</a:t>
            </a:r>
            <a:r>
              <a:rPr lang="en-US" sz="2800" dirty="0">
                <a:latin typeface="Times New Roman" panose="02020603050405020304" pitchFamily="18" charset="0"/>
                <a:cs typeface="Times New Roman" panose="02020603050405020304" pitchFamily="18" charset="0"/>
              </a:rPr>
              <a:t>, this suggests that the source of competitive advantage is the way resources are configured and not features as such</a:t>
            </a:r>
          </a:p>
        </p:txBody>
      </p:sp>
    </p:spTree>
    <p:extLst>
      <p:ext uri="{BB962C8B-B14F-4D97-AF65-F5344CB8AC3E}">
        <p14:creationId xmlns:p14="http://schemas.microsoft.com/office/powerpoint/2010/main" val="837408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Autofit/>
          </a:bodyPr>
          <a:lstStyle/>
          <a:p>
            <a:r>
              <a:rPr lang="en-US" sz="2000" dirty="0">
                <a:latin typeface="Times New Roman" panose="02020603050405020304" pitchFamily="18" charset="0"/>
                <a:cs typeface="Times New Roman" panose="02020603050405020304" pitchFamily="18" charset="0"/>
              </a:rPr>
              <a:t>The configuration is specific to each organization and will be related to your strategic business thinking. As a result, companies can gain a temporary advantage for a longer period by constantly reconfiguring resources to meet changing market demands. The notion of strategic capabilities is conceptually linked to the resource-based view (RBV), since both perspectives emphasize the development of idiosyncratic competences that competitors cannot easily imitate. </a:t>
            </a:r>
            <a:endParaRPr lang="en-US" sz="2000" dirty="0" smtClean="0">
              <a:latin typeface="Times New Roman" panose="02020603050405020304" pitchFamily="18" charset="0"/>
              <a:cs typeface="Times New Roman" panose="02020603050405020304" pitchFamily="18" charset="0"/>
            </a:endParaRPr>
          </a:p>
          <a:p>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following scholars rely on strategic resources (SRBV) or dynamic capacity focus (DCA) Vista view resources as transient, generally following lifecycle behavior that covers emergency through various stages, including growth, restructuring and the possible retirement. </a:t>
            </a:r>
            <a:endParaRPr lang="en-US" sz="2000" dirty="0" smtClean="0">
              <a:latin typeface="Times New Roman" panose="02020603050405020304" pitchFamily="18" charset="0"/>
              <a:cs typeface="Times New Roman" panose="02020603050405020304" pitchFamily="18" charset="0"/>
            </a:endParaRPr>
          </a:p>
          <a:p>
            <a:r>
              <a:rPr lang="en-US" sz="2000" dirty="0" smtClean="0">
                <a:latin typeface="Times New Roman" panose="02020603050405020304" pitchFamily="18" charset="0"/>
                <a:cs typeface="Times New Roman" panose="02020603050405020304" pitchFamily="18" charset="0"/>
              </a:rPr>
              <a:t>Moreover</a:t>
            </a:r>
            <a:r>
              <a:rPr lang="en-US" sz="2000" dirty="0">
                <a:latin typeface="Times New Roman" panose="02020603050405020304" pitchFamily="18" charset="0"/>
                <a:cs typeface="Times New Roman" panose="02020603050405020304" pitchFamily="18" charset="0"/>
              </a:rPr>
              <a:t>, other scholars from the point of view of organizational economics, integrating perspectives such as agency theory, incentive, transaction cost theory and even the theory of property rights 3, have used tools based industrial organizations to examine performance at level of business analysis.</a:t>
            </a:r>
          </a:p>
          <a:p>
            <a:pPr marL="0"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857117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Autofit/>
          </a:bodyPr>
          <a:lstStyle/>
          <a:p>
            <a:r>
              <a:rPr lang="en-US" sz="4000" dirty="0">
                <a:latin typeface="Times New Roman" panose="02020603050405020304" pitchFamily="18" charset="0"/>
                <a:cs typeface="Times New Roman" panose="02020603050405020304" pitchFamily="18" charset="0"/>
              </a:rPr>
              <a:t>Competitive advantage</a:t>
            </a:r>
            <a:br>
              <a:rPr lang="en-US" sz="4000" dirty="0">
                <a:latin typeface="Times New Roman" panose="02020603050405020304" pitchFamily="18" charset="0"/>
                <a:cs typeface="Times New Roman" panose="02020603050405020304" pitchFamily="18" charset="0"/>
              </a:rPr>
            </a:b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066800"/>
            <a:ext cx="8229600" cy="5059363"/>
          </a:xfrm>
        </p:spPr>
        <p:txBody>
          <a:bodyPr>
            <a:normAutofit fontScale="70000" lnSpcReduction="20000"/>
          </a:bodyPr>
          <a:lstStyle/>
          <a:p>
            <a:r>
              <a:rPr lang="en-US" dirty="0">
                <a:latin typeface="Times New Roman" panose="02020603050405020304" pitchFamily="18" charset="0"/>
                <a:cs typeface="Times New Roman" panose="02020603050405020304" pitchFamily="18" charset="0"/>
              </a:rPr>
              <a:t>The competitive advantage is the ability to obtain a return on investment that is constantly above the industry average. Therefore, this means that a competitive advantage can be achieved if the company implements a value creation strategy that is not implemented simultaneously by any current or potential </a:t>
            </a:r>
            <a:r>
              <a:rPr lang="en-US" dirty="0" smtClean="0">
                <a:latin typeface="Times New Roman" panose="02020603050405020304" pitchFamily="18" charset="0"/>
                <a:cs typeface="Times New Roman" panose="02020603050405020304" pitchFamily="18" charset="0"/>
              </a:rPr>
              <a:t>competitor.</a:t>
            </a:r>
          </a:p>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sustained competitive advantage also derives from strategic assets; which is considered as those that are controlled internally and allow the company to formulate and implement strategies that increase its efficiency and effectiveness.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Therefore</a:t>
            </a:r>
            <a:r>
              <a:rPr lang="en-US" dirty="0">
                <a:latin typeface="Times New Roman" panose="02020603050405020304" pitchFamily="18" charset="0"/>
                <a:cs typeface="Times New Roman" panose="02020603050405020304" pitchFamily="18" charset="0"/>
              </a:rPr>
              <a:t>, competitive advantage, not second technology or economies of scale are traditionally assumed, bases like natural resources, as they are always easier to imitate, but rather precious, rare and difficult to imitate resources that reside in a territory. organization. It can be said that this group of activities is called "invisible goods", which in the true sense is intellectual capital</a:t>
            </a:r>
          </a:p>
        </p:txBody>
      </p:sp>
    </p:spTree>
    <p:extLst>
      <p:ext uri="{BB962C8B-B14F-4D97-AF65-F5344CB8AC3E}">
        <p14:creationId xmlns:p14="http://schemas.microsoft.com/office/powerpoint/2010/main" val="29324793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fontScale="77500" lnSpcReduction="20000"/>
          </a:bodyPr>
          <a:lstStyle/>
          <a:p>
            <a:r>
              <a:rPr lang="en-US" dirty="0">
                <a:latin typeface="Times New Roman" panose="02020603050405020304" pitchFamily="18" charset="0"/>
                <a:cs typeface="Times New Roman" panose="02020603050405020304" pitchFamily="18" charset="0"/>
              </a:rPr>
              <a:t>An organization's resources, including its assets and capabilities, are the source of its foundation for a sustainable competitive advantage.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Strategists </a:t>
            </a:r>
            <a:r>
              <a:rPr lang="en-US" dirty="0">
                <a:latin typeface="Times New Roman" panose="02020603050405020304" pitchFamily="18" charset="0"/>
                <a:cs typeface="Times New Roman" panose="02020603050405020304" pitchFamily="18" charset="0"/>
              </a:rPr>
              <a:t>should seek to configure, transform and combine these resources into strategic capabilities, which in turn drive strategic success. Recent resource-based writings emphasize that the uniqueness of the company's resources and capabilities are not sufficient to sustain a competitive advantage. Furthermore, he agrees and points out that "both the skills / resources and the way organizations use them must constantly change, which leads to the creation of temporary benefits that are constantly changing".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A </a:t>
            </a:r>
            <a:r>
              <a:rPr lang="en-US" dirty="0">
                <a:latin typeface="Times New Roman" panose="02020603050405020304" pitchFamily="18" charset="0"/>
                <a:cs typeface="Times New Roman" panose="02020603050405020304" pitchFamily="18" charset="0"/>
              </a:rPr>
              <a:t>company's competitive strategy is looking for a competitive </a:t>
            </a:r>
            <a:r>
              <a:rPr lang="en-US" dirty="0" smtClean="0">
                <a:latin typeface="Times New Roman" panose="02020603050405020304" pitchFamily="18" charset="0"/>
                <a:cs typeface="Times New Roman" panose="02020603050405020304" pitchFamily="18" charset="0"/>
              </a:rPr>
              <a:t>position </a:t>
            </a:r>
            <a:r>
              <a:rPr lang="en-US" dirty="0">
                <a:latin typeface="Times New Roman" panose="02020603050405020304" pitchFamily="18" charset="0"/>
                <a:cs typeface="Times New Roman" panose="02020603050405020304" pitchFamily="18" charset="0"/>
              </a:rPr>
              <a:t>in a particular industrial environment or building a favorable and consistent position from various market factors that are critical to being competitive in a sector (Porter, 1991).</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776058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fontScale="70000" lnSpcReduction="20000"/>
          </a:bodyPr>
          <a:lstStyle/>
          <a:p>
            <a:r>
              <a:rPr lang="en-US" dirty="0">
                <a:latin typeface="Times New Roman" panose="02020603050405020304" pitchFamily="18" charset="0"/>
                <a:cs typeface="Times New Roman" panose="02020603050405020304" pitchFamily="18" charset="0"/>
              </a:rPr>
              <a:t>In other words, both the type of industry and competitive strategies are two central points that managers must consider in a market economy. Therefore, this means that Porter's competition strategy is explicitly based on the search for advantages, which are determined by the exogenous variables of a company that require the analysis of competitors and opportunities in the market.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When </a:t>
            </a:r>
            <a:r>
              <a:rPr lang="en-US" dirty="0">
                <a:latin typeface="Times New Roman" panose="02020603050405020304" pitchFamily="18" charset="0"/>
                <a:cs typeface="Times New Roman" panose="02020603050405020304" pitchFamily="18" charset="0"/>
              </a:rPr>
              <a:t>a possible high-value strategy of a company cannot be implemented, imitated or successfully replicated by a potential competitor, the strategy provides the company with a source of sustainable competitive advantage (SCA). Both resources and institutional capital are essential to create an ACS.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company's vision of capacity also takes a further step towards understanding how companies develop and maintain their sources of competitive advantage. Therefore, in order for a company to have a sustainable development, it must identify its competitive advantage variables and take advantage of it to obtain the maximum benefit.</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141018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References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r>
              <a:rPr lang="en-US" dirty="0" err="1" smtClean="0">
                <a:latin typeface="Times New Roman" panose="02020603050405020304" pitchFamily="18" charset="0"/>
                <a:cs typeface="Times New Roman" panose="02020603050405020304" pitchFamily="18" charset="0"/>
              </a:rPr>
              <a:t>Teece</a:t>
            </a:r>
            <a:r>
              <a:rPr lang="en-US" dirty="0" smtClean="0">
                <a:latin typeface="Times New Roman" panose="02020603050405020304" pitchFamily="18" charset="0"/>
                <a:cs typeface="Times New Roman" panose="02020603050405020304" pitchFamily="18" charset="0"/>
              </a:rPr>
              <a:t>, D.J., Pisano, G., </a:t>
            </a:r>
            <a:r>
              <a:rPr lang="en-US" dirty="0" err="1" smtClean="0">
                <a:latin typeface="Times New Roman" panose="02020603050405020304" pitchFamily="18" charset="0"/>
                <a:cs typeface="Times New Roman" panose="02020603050405020304" pitchFamily="18" charset="0"/>
              </a:rPr>
              <a:t>Shuen</a:t>
            </a:r>
            <a:r>
              <a:rPr lang="en-US" dirty="0" smtClean="0">
                <a:latin typeface="Times New Roman" panose="02020603050405020304" pitchFamily="18" charset="0"/>
                <a:cs typeface="Times New Roman" panose="02020603050405020304" pitchFamily="18" charset="0"/>
              </a:rPr>
              <a:t>, A. (1997), 	"Dynamic capabilities and strategic 	management", Strategic Management 	Journal, Vol. 18 pp.509-33. </a:t>
            </a:r>
          </a:p>
          <a:p>
            <a:r>
              <a:rPr lang="en-US" dirty="0" smtClean="0">
                <a:latin typeface="Times New Roman" panose="02020603050405020304" pitchFamily="18" charset="0"/>
                <a:cs typeface="Times New Roman" panose="02020603050405020304" pitchFamily="18" charset="0"/>
              </a:rPr>
              <a:t>Porter, M. (1985), Competitive Advantage: 	Creating and Sustaining Superior 	Performance, Free Press, New York, NY. </a:t>
            </a:r>
          </a:p>
          <a:p>
            <a:r>
              <a:rPr lang="en-US" dirty="0" err="1" smtClean="0">
                <a:latin typeface="Times New Roman" panose="02020603050405020304" pitchFamily="18" charset="0"/>
                <a:cs typeface="Times New Roman" panose="02020603050405020304" pitchFamily="18" charset="0"/>
              </a:rPr>
              <a:t>Fiol</a:t>
            </a:r>
            <a:r>
              <a:rPr lang="en-US" dirty="0" smtClean="0">
                <a:latin typeface="Times New Roman" panose="02020603050405020304" pitchFamily="18" charset="0"/>
                <a:cs typeface="Times New Roman" panose="02020603050405020304" pitchFamily="18" charset="0"/>
              </a:rPr>
              <a:t>, M. (2001), "Revisiting an </a:t>
            </a:r>
            <a:r>
              <a:rPr lang="en-US" smtClean="0">
                <a:latin typeface="Times New Roman" panose="02020603050405020304" pitchFamily="18" charset="0"/>
                <a:cs typeface="Times New Roman" panose="02020603050405020304" pitchFamily="18" charset="0"/>
              </a:rPr>
              <a:t>identity-based 	view of </a:t>
            </a:r>
            <a:r>
              <a:rPr lang="en-US" dirty="0" smtClean="0">
                <a:latin typeface="Times New Roman" panose="02020603050405020304" pitchFamily="18" charset="0"/>
                <a:cs typeface="Times New Roman" panose="02020603050405020304" pitchFamily="18" charset="0"/>
              </a:rPr>
              <a:t>sustainable competitive advantage", 	Journal of Management, Vol. 6 pp.691-9.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295426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TotalTime>
  <Words>837</Words>
  <Application>Microsoft Office PowerPoint</Application>
  <PresentationFormat>On-screen Show (4:3)</PresentationFormat>
  <Paragraphs>31</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Times New Roman</vt:lpstr>
      <vt:lpstr>Office Theme</vt:lpstr>
      <vt:lpstr>PowerPoint Presentation</vt:lpstr>
      <vt:lpstr>Organization skills </vt:lpstr>
      <vt:lpstr>PowerPoint Presentation</vt:lpstr>
      <vt:lpstr>PowerPoint Presentation</vt:lpstr>
      <vt:lpstr>Competitive advantage </vt:lpstr>
      <vt:lpstr>PowerPoint Presentation</vt:lpstr>
      <vt:lpstr>PowerPoint Presentation</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Organization skills</dc:title>
  <dc:creator>MAIRURA</dc:creator>
  <cp:lastModifiedBy>Windows User</cp:lastModifiedBy>
  <cp:revision>5</cp:revision>
  <dcterms:created xsi:type="dcterms:W3CDTF">2019-06-05T10:13:03Z</dcterms:created>
  <dcterms:modified xsi:type="dcterms:W3CDTF">2019-06-06T12:48:45Z</dcterms:modified>
</cp:coreProperties>
</file>